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  <p:sldMasterId id="2147483664" r:id="rId6"/>
    <p:sldMasterId id="2147483665" r:id="rId7"/>
  </p:sldMasterIdLst>
  <p:notesMasterIdLst>
    <p:notesMasterId r:id="rId25"/>
  </p:notesMasterIdLst>
  <p:sldIdLst>
    <p:sldId id="271" r:id="rId8"/>
    <p:sldId id="272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11355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00717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88372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7199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14758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56608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67186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16167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79174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02284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9998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41045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43296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8512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05161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57716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42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360"/>
              </a:spcBef>
              <a:buClr>
                <a:srgbClr val="E07630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rgbClr val="FED6BB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rgbClr val="D0DCF2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20"/>
              </a:spcBef>
              <a:buClr>
                <a:schemeClr val="accent1"/>
              </a:buClr>
              <a:buFont typeface="Libre Baskerville"/>
              <a:buNone/>
              <a:defRPr/>
            </a:lvl6pPr>
            <a:lvl7pPr marL="2743200" marR="0" indent="0" algn="ctr" rtl="0">
              <a:spcBef>
                <a:spcPts val="280"/>
              </a:spcBef>
              <a:buClr>
                <a:srgbClr val="FED6BB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280"/>
              </a:spcBef>
              <a:buClr>
                <a:schemeClr val="accent2"/>
              </a:buClr>
              <a:buFont typeface="Libre Baskerville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rgbClr val="E07630"/>
              </a:buClr>
              <a:buFont typeface="Libre Baskerville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 rot="5400000">
            <a:off x="7764461" y="1174750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 rot="5400000">
            <a:off x="7077074" y="4181475"/>
            <a:ext cx="3657600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325562" y="4929187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8" name="Shape 308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9" name="Shape 309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 rot="5400000">
            <a:off x="3371849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12279" y="274319"/>
            <a:ext cx="1527047" cy="4983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400"/>
              </a:spcBef>
              <a:spcAft>
                <a:spcPts val="1000"/>
              </a:spcAft>
              <a:buFont typeface="Libre Baskerville"/>
              <a:buNone/>
              <a:defRPr/>
            </a:lvl1pPr>
            <a:lvl2pPr rtl="0">
              <a:spcBef>
                <a:spcPts val="0"/>
              </a:spcBef>
              <a:buFont typeface="Libre Baskerville"/>
              <a:buNone/>
              <a:defRPr/>
            </a:lvl2pPr>
            <a:lvl3pPr rtl="0">
              <a:spcBef>
                <a:spcPts val="0"/>
              </a:spcBef>
              <a:buFont typeface="Libre Baskerville"/>
              <a:buNone/>
              <a:defRPr/>
            </a:lvl3pPr>
            <a:lvl4pPr rtl="0">
              <a:spcBef>
                <a:spcPts val="0"/>
              </a:spcBef>
              <a:buFont typeface="Libre Baskerville"/>
              <a:buNone/>
              <a:defRPr/>
            </a:lvl4pPr>
            <a:lvl5pPr rtl="0">
              <a:spcBef>
                <a:spcPts val="0"/>
              </a:spcBef>
              <a:buFont typeface="Libre Baskerville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body" idx="2"/>
          </p:nvPr>
        </p:nvSpPr>
        <p:spPr>
          <a:xfrm>
            <a:off x="304800" y="274319"/>
            <a:ext cx="5638800" cy="63276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Shape 330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6" name="Shape 346"/>
          <p:cNvSpPr>
            <a:spLocks noGrp="1"/>
          </p:cNvSpPr>
          <p:nvPr>
            <p:ph type="pic" idx="2"/>
          </p:nvPr>
        </p:nvSpPr>
        <p:spPr>
          <a:xfrm>
            <a:off x="0" y="0"/>
            <a:ext cx="6172199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765797" y="264794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100"/>
              </a:spcBef>
              <a:spcAft>
                <a:spcPts val="400"/>
              </a:spcAft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9" name="Shape 349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0" name="Shape 350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7EDAF-2C36-4C91-86CD-915910C40995}" type="datetimeFigureOut">
              <a:rPr lang="en-US"/>
              <a:pPr>
                <a:defRPr/>
              </a:pPr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CFB9-B116-4B3F-BF96-AC8DC65B4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8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 rot="5400000">
            <a:off x="4541837" y="2362201"/>
            <a:ext cx="5851525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 rot="5400000">
            <a:off x="1754187" y="303212"/>
            <a:ext cx="4873624" cy="74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2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body" idx="3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idx="4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2286000" y="2895600"/>
            <a:ext cx="6172199" cy="20535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Libre Baskervill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Libre Baskerville"/>
              <a:buNone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Libre Baskerville"/>
              <a:buNone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Libre Baskerville"/>
              <a:buNone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Libre Baskerville"/>
              <a:buNone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Libre Baskerville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dt" idx="10"/>
          </p:nvPr>
        </p:nvSpPr>
        <p:spPr>
          <a:xfrm rot="5400000">
            <a:off x="7762874" y="116998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ftr" idx="11"/>
          </p:nvPr>
        </p:nvSpPr>
        <p:spPr>
          <a:xfrm rot="5400000">
            <a:off x="7077074" y="4178300"/>
            <a:ext cx="3657600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1339850" y="4929187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FEC3AE">
              <a:alpha val="5372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6"/>
          <p:cNvSpPr txBox="1"/>
          <p:nvPr/>
        </p:nvSpPr>
        <p:spPr>
          <a:xfrm>
            <a:off x="276225" y="0"/>
            <a:ext cx="104774" cy="6858000"/>
          </a:xfrm>
          <a:prstGeom prst="rect">
            <a:avLst/>
          </a:prstGeom>
          <a:solidFill>
            <a:srgbClr val="FFD9CE">
              <a:alpha val="3568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7"/>
          <p:cNvSpPr txBox="1"/>
          <p:nvPr/>
        </p:nvSpPr>
        <p:spPr>
          <a:xfrm>
            <a:off x="990600" y="0"/>
            <a:ext cx="182561" cy="6858000"/>
          </a:xfrm>
          <a:prstGeom prst="rect">
            <a:avLst/>
          </a:prstGeom>
          <a:solidFill>
            <a:srgbClr val="FFD9CE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1141412" y="0"/>
            <a:ext cx="230186" cy="6858000"/>
          </a:xfrm>
          <a:prstGeom prst="rect">
            <a:avLst/>
          </a:prstGeom>
          <a:solidFill>
            <a:srgbClr val="FFEDE8">
              <a:alpha val="70588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" name="Shape 9"/>
          <p:cNvCxnSpPr/>
          <p:nvPr/>
        </p:nvCxnSpPr>
        <p:spPr>
          <a:xfrm>
            <a:off x="106361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3AE">
                <a:alpha val="72549"/>
              </a:srgb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8">
                <a:alpha val="82745"/>
              </a:srgb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854075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172720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3AE">
                <a:alpha val="81568"/>
              </a:srgb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9113836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" name="Shape 15"/>
          <p:cNvSpPr txBox="1"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FEC3AE">
              <a:alpha val="50588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1309687" y="4867275"/>
            <a:ext cx="641350" cy="6413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1090612" y="5500687"/>
            <a:ext cx="138112" cy="1365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1663700" y="5788025"/>
            <a:ext cx="274636" cy="2746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marR="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marR="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marR="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marR="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marR="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marR="0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marR="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marR="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 rot="5400000">
            <a:off x="7764461" y="1174750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 rot="5400000">
            <a:off x="7077074" y="4181475"/>
            <a:ext cx="3657600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1325562" y="4929187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6" r:id="rId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3AE">
                <a:alpha val="92549"/>
              </a:srgb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" name="Shape 4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" name="Shape 4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" name="Shape 43"/>
          <p:cNvSpPr txBox="1"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FEC3AE">
              <a:alpha val="8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4" name="Shape 4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5" name="Shape 4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marR="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marR="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marR="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marR="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marR="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marR="0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marR="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marR="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Shape 137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3AE">
                <a:alpha val="92549"/>
              </a:srgb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marR="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marR="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marR="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marR="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marR="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marR="0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marR="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marR="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42" name="Shape 142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3" name="Shape 143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4" name="Shape 144"/>
          <p:cNvSpPr txBox="1"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FEC3AE">
              <a:alpha val="8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5" name="Shape 145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6" name="Shape 14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FEC3AE">
              <a:alpha val="5372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Shape 268"/>
          <p:cNvSpPr txBox="1"/>
          <p:nvPr/>
        </p:nvSpPr>
        <p:spPr>
          <a:xfrm>
            <a:off x="276225" y="0"/>
            <a:ext cx="104774" cy="6858000"/>
          </a:xfrm>
          <a:prstGeom prst="rect">
            <a:avLst/>
          </a:prstGeom>
          <a:solidFill>
            <a:srgbClr val="FFD9CE">
              <a:alpha val="3568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990600" y="0"/>
            <a:ext cx="182561" cy="6858000"/>
          </a:xfrm>
          <a:prstGeom prst="rect">
            <a:avLst/>
          </a:prstGeom>
          <a:solidFill>
            <a:srgbClr val="FFD9CE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0" name="Shape 270"/>
          <p:cNvSpPr txBox="1"/>
          <p:nvPr/>
        </p:nvSpPr>
        <p:spPr>
          <a:xfrm>
            <a:off x="1141412" y="0"/>
            <a:ext cx="230186" cy="6858000"/>
          </a:xfrm>
          <a:prstGeom prst="rect">
            <a:avLst/>
          </a:prstGeom>
          <a:solidFill>
            <a:srgbClr val="FFEDE8">
              <a:alpha val="70588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71" name="Shape 271"/>
          <p:cNvCxnSpPr/>
          <p:nvPr/>
        </p:nvCxnSpPr>
        <p:spPr>
          <a:xfrm>
            <a:off x="106361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3AE">
                <a:alpha val="72549"/>
              </a:srgb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2" name="Shape 27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8">
                <a:alpha val="82745"/>
              </a:srgb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3" name="Shape 273"/>
          <p:cNvCxnSpPr/>
          <p:nvPr/>
        </p:nvCxnSpPr>
        <p:spPr>
          <a:xfrm>
            <a:off x="854075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4" name="Shape 274"/>
          <p:cNvCxnSpPr/>
          <p:nvPr/>
        </p:nvCxnSpPr>
        <p:spPr>
          <a:xfrm>
            <a:off x="172720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3AE">
                <a:alpha val="81568"/>
              </a:srgb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5" name="Shape 275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6" name="Shape 276"/>
          <p:cNvSpPr txBox="1"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FEC3AE">
              <a:alpha val="50588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7" name="Shape 27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1323975" y="4867275"/>
            <a:ext cx="642936" cy="6413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Shape 279"/>
          <p:cNvSpPr/>
          <p:nvPr/>
        </p:nvSpPr>
        <p:spPr>
          <a:xfrm>
            <a:off x="1090612" y="5500687"/>
            <a:ext cx="138112" cy="1365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Shape 280"/>
          <p:cNvSpPr/>
          <p:nvPr/>
        </p:nvSpPr>
        <p:spPr>
          <a:xfrm>
            <a:off x="1663700" y="5791200"/>
            <a:ext cx="274636" cy="2746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Shape 281"/>
          <p:cNvSpPr/>
          <p:nvPr/>
        </p:nvSpPr>
        <p:spPr>
          <a:xfrm>
            <a:off x="1879600" y="4479925"/>
            <a:ext cx="365125" cy="3651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82" name="Shape 282"/>
          <p:cNvCxnSpPr/>
          <p:nvPr/>
        </p:nvCxnSpPr>
        <p:spPr>
          <a:xfrm>
            <a:off x="9097961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Libre Baskerville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marR="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marR="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marR="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marR="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marR="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marR="0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marR="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marR="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dt" idx="10"/>
          </p:nvPr>
        </p:nvSpPr>
        <p:spPr>
          <a:xfrm rot="5400000">
            <a:off x="7762874" y="116998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ftr" idx="11"/>
          </p:nvPr>
        </p:nvSpPr>
        <p:spPr>
          <a:xfrm rot="5400000">
            <a:off x="7077074" y="4178300"/>
            <a:ext cx="3657600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1339850" y="4929187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5" name="Shape 295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3AE">
                <a:alpha val="92549"/>
              </a:srgb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6" name="Shape 296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7" name="Shape 297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8" name="Shape 298"/>
          <p:cNvSpPr txBox="1"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FEC3AE">
              <a:alpha val="8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99" name="Shape 29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0" name="Shape 30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marR="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marR="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marR="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marR="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marR="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marR="0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marR="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marR="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303" name="Shape 303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4" name="Shape 304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Shape 305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2" name="Shape 312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3AE">
                <a:alpha val="92549"/>
              </a:srgb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3" name="Shape 313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/>
          <p:nvPr/>
        </p:nvCxnSpPr>
        <p:spPr>
          <a:xfrm>
            <a:off x="6192837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6" name="Shape 316"/>
          <p:cNvSpPr txBox="1"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FEC3AE">
              <a:alpha val="8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17" name="Shape 317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8" name="Shape 318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marR="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marR="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marR="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marR="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marR="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marR="0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marR="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marR="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321" name="Shape 321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2" name="Shape 322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Shape 323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2" name="Shape 332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3" name="Shape 33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34" name="Shape 334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FEC3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36" name="Shape 336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37" name="Shape 337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3A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38" name="Shape 338"/>
          <p:cNvCxnSpPr/>
          <p:nvPr/>
        </p:nvCxnSpPr>
        <p:spPr>
          <a:xfrm>
            <a:off x="6192837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6764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40080" marR="0" indent="-177800" algn="l" rtl="0">
              <a:spcBef>
                <a:spcPts val="4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marR="0" indent="-121919" algn="l" rtl="0">
              <a:spcBef>
                <a:spcPts val="360"/>
              </a:spcBef>
              <a:buClr>
                <a:srgbClr val="E07630"/>
              </a:buClr>
              <a:buFont typeface="Noto Symbol"/>
              <a:buChar char="•"/>
              <a:defRPr/>
            </a:lvl3pPr>
            <a:lvl4pPr marL="1188720" marR="0" indent="-116839" algn="l" rtl="0">
              <a:spcBef>
                <a:spcPts val="360"/>
              </a:spcBef>
              <a:buClr>
                <a:srgbClr val="FED6BB"/>
              </a:buClr>
              <a:buFont typeface="Noto Symbol"/>
              <a:buChar char="•"/>
              <a:defRPr/>
            </a:lvl4pPr>
            <a:lvl5pPr marL="1463040" marR="0" indent="-123951" algn="l" rtl="0">
              <a:spcBef>
                <a:spcPts val="320"/>
              </a:spcBef>
              <a:buClr>
                <a:srgbClr val="D0DCF2"/>
              </a:buClr>
              <a:buFont typeface="Noto Symbol"/>
              <a:buChar char="●"/>
              <a:defRPr/>
            </a:lvl5pPr>
            <a:lvl6pPr marL="1737360" marR="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/>
            </a:lvl6pPr>
            <a:lvl7pPr marL="2011679" marR="0" indent="-129539" algn="l" rtl="0">
              <a:spcBef>
                <a:spcPts val="280"/>
              </a:spcBef>
              <a:buClr>
                <a:srgbClr val="FED6BB"/>
              </a:buClr>
              <a:buFont typeface="Noto Symbol"/>
              <a:buChar char="○"/>
              <a:defRPr/>
            </a:lvl7pPr>
            <a:lvl8pPr marL="2286000" marR="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/>
            </a:lvl8pPr>
            <a:lvl9pPr marL="2560320" marR="0" indent="-96520" algn="l" rtl="0">
              <a:spcBef>
                <a:spcPts val="280"/>
              </a:spcBef>
              <a:buClr>
                <a:srgbClr val="E07630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341" name="Shape 341"/>
          <p:cNvSpPr txBox="1">
            <a:spLocks noGrp="1"/>
          </p:cNvSpPr>
          <p:nvPr>
            <p:ph type="dt" idx="10"/>
          </p:nvPr>
        </p:nvSpPr>
        <p:spPr>
          <a:xfrm rot="5400000">
            <a:off x="7589043" y="1081881"/>
            <a:ext cx="2011362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sldNum" idx="12"/>
          </p:nvPr>
        </p:nvSpPr>
        <p:spPr>
          <a:xfrm>
            <a:off x="8129586" y="5734050"/>
            <a:ext cx="609599" cy="52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1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3" name="Shape 343"/>
          <p:cNvSpPr txBox="1">
            <a:spLocks noGrp="1"/>
          </p:cNvSpPr>
          <p:nvPr>
            <p:ph type="ftr" idx="11"/>
          </p:nvPr>
        </p:nvSpPr>
        <p:spPr>
          <a:xfrm rot="5400000">
            <a:off x="6989761" y="3736974"/>
            <a:ext cx="3200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370" y="0"/>
            <a:ext cx="5980509" cy="1235869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Tuesday, August 25, 2015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56046" y="252413"/>
            <a:ext cx="8133159" cy="3750469"/>
          </a:xfrm>
        </p:spPr>
        <p:txBody>
          <a:bodyPr/>
          <a:lstStyle/>
          <a:p>
            <a:pPr marL="60722" indent="0" algn="ctr">
              <a:buNone/>
            </a:pPr>
            <a:r>
              <a:rPr lang="en-US" sz="2550" b="1" dirty="0"/>
              <a:t>DO NOW</a:t>
            </a:r>
          </a:p>
          <a:p>
            <a:pPr marL="60722" indent="0" algn="ctr">
              <a:buNone/>
            </a:pPr>
            <a:r>
              <a:rPr lang="en-US" sz="2550" dirty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2355" y="937137"/>
            <a:ext cx="8843963" cy="379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0488" indent="-90488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722" indent="0" algn="ctr">
              <a:buNone/>
              <a:defRPr/>
            </a:pPr>
            <a:r>
              <a:rPr lang="en-US" sz="2400" dirty="0"/>
              <a:t>On the opener sheet that you picked up, respond to the following questions in the “Tuesday” box </a:t>
            </a:r>
          </a:p>
          <a:p>
            <a:pPr>
              <a:defRPr/>
            </a:pPr>
            <a:r>
              <a:rPr lang="en-US" sz="1800" dirty="0"/>
              <a:t>Imagine that you have boarded an airplane. The rows are numbered from 1 to 30, and there are six seats per row, three on each side of the isle. Seats in each row are labeled A through F. Using that information, work together with your group to solve the problems listed below.</a:t>
            </a:r>
          </a:p>
          <a:p>
            <a:pPr lvl="8">
              <a:defRPr/>
            </a:pPr>
            <a:r>
              <a:rPr lang="en-US" sz="2000" dirty="0"/>
              <a:t>1. How many seats are in the airplane? </a:t>
            </a:r>
          </a:p>
          <a:p>
            <a:pPr lvl="8">
              <a:defRPr/>
            </a:pPr>
            <a:r>
              <a:rPr lang="en-US" sz="2000" dirty="0" smtClean="0"/>
              <a:t>2. </a:t>
            </a:r>
            <a:r>
              <a:rPr lang="en-US" sz="2000" dirty="0"/>
              <a:t>What are your chances of sitting in row number 7? </a:t>
            </a:r>
          </a:p>
          <a:p>
            <a:pPr lvl="8">
              <a:defRPr/>
            </a:pPr>
            <a:r>
              <a:rPr lang="en-US" sz="2000" dirty="0"/>
              <a:t>3. What are your chances of sitting in a window seat? </a:t>
            </a:r>
          </a:p>
          <a:p>
            <a:pPr lvl="8">
              <a:defRPr/>
            </a:pPr>
            <a:r>
              <a:rPr lang="en-US" sz="2000" dirty="0"/>
              <a:t>4. </a:t>
            </a:r>
            <a:r>
              <a:rPr lang="en-US" sz="2000" dirty="0" smtClean="0"/>
              <a:t>What </a:t>
            </a:r>
            <a:r>
              <a:rPr lang="en-US" sz="2000" dirty="0"/>
              <a:t>are your chances of sitting in an "A" seat? </a:t>
            </a:r>
          </a:p>
          <a:p>
            <a:pPr lvl="8">
              <a:defRPr/>
            </a:pPr>
            <a:r>
              <a:rPr lang="en-US" sz="2000" dirty="0"/>
              <a:t>5. What are your chances of sitting in an even-numbered row? </a:t>
            </a:r>
          </a:p>
          <a:p>
            <a:pPr marL="60722" indent="0" algn="ctr">
              <a:buNone/>
              <a:defRPr/>
            </a:pPr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val="31932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7467600" cy="434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probability of an event is written: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P(event) =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number of ways event can occur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	   total number of outcomes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228600"/>
            <a:ext cx="1904999" cy="172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7467600" cy="434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P(event) =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number of ways </a:t>
            </a:r>
            <a:r>
              <a:rPr lang="en-US" sz="2800" b="1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event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can occur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	   total number of 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outcomes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 </a:t>
            </a:r>
            <a:r>
              <a:rPr lang="en-US" sz="2800" b="1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outcome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is a possible result of a probability experiment</a:t>
            </a:r>
          </a:p>
          <a:p>
            <a:pPr marL="273050" marR="0" lvl="0" indent="-14859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914400" marR="0" lvl="2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E0752F"/>
              </a:buClr>
              <a:buSzPct val="59999"/>
              <a:buFont typeface="Noto Symbo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When rolling a number cube, the possible outcomes are 1, 2, 3, 4, 5, and 6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228600"/>
            <a:ext cx="1904999" cy="1728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24600" y="5334000"/>
            <a:ext cx="1163637" cy="1160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7467600" cy="434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P(event) =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number of ways </a:t>
            </a:r>
            <a:r>
              <a:rPr lang="en-US" sz="2800" b="1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event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can occur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	   total number of 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outcomes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 </a:t>
            </a:r>
            <a:r>
              <a:rPr lang="en-US" sz="2800" b="1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event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is a specific result of a probability experiment </a:t>
            </a:r>
          </a:p>
          <a:p>
            <a:pPr marL="273050" marR="0" lvl="0" indent="-14859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914400" marR="0" lvl="2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E0752F"/>
              </a:buClr>
              <a:buSzPct val="59999"/>
              <a:buFont typeface="Noto Symbo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When rolling a number cube, the event of rolling an even number is 3 (you could roll a 2, 4 or 6).</a:t>
            </a: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228600"/>
            <a:ext cx="1904999" cy="1728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62800" y="3657600"/>
            <a:ext cx="1163637" cy="1160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7467600" cy="434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P(event) =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number of ways event can occur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	   total number of outcomes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800" b="1" i="1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 is the probability of getting heads when flipping a coin?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P(heads) =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number of ways = 1 head on a coin = 1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                  total outcomes  = 2 sides to a coin = 2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P(heads)= ½ = 0.5 = 50%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228600"/>
            <a:ext cx="1904999" cy="172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2362200" y="1981200"/>
            <a:ext cx="5638800" cy="830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What is the probability that the spinner   will stop on part A?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362200" y="3429000"/>
            <a:ext cx="5029199" cy="1570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 startAt="2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probability that the spinner will stop on </a:t>
            </a:r>
          </a:p>
          <a:p>
            <a:pPr marL="1371600" marR="0" lvl="2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arenBoth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even number?</a:t>
            </a:r>
          </a:p>
          <a:p>
            <a:pPr marL="1371600" marR="0" lvl="2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arenBoth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odd number?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3429000" y="5562600"/>
            <a:ext cx="4648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2438400" y="5410200"/>
            <a:ext cx="4419599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What is the probability that the spinner will stop in the area marked A?</a:t>
            </a:r>
          </a:p>
        </p:txBody>
      </p:sp>
      <p:grpSp>
        <p:nvGrpSpPr>
          <p:cNvPr id="185" name="Shape 185"/>
          <p:cNvGrpSpPr/>
          <p:nvPr/>
        </p:nvGrpSpPr>
        <p:grpSpPr>
          <a:xfrm>
            <a:off x="914399" y="1981199"/>
            <a:ext cx="990600" cy="990600"/>
            <a:chOff x="0" y="0"/>
            <a:chExt cx="2147483646" cy="2147483646"/>
          </a:xfrm>
        </p:grpSpPr>
        <p:sp>
          <p:nvSpPr>
            <p:cNvPr id="186" name="Shape 186"/>
            <p:cNvSpPr/>
            <p:nvPr/>
          </p:nvSpPr>
          <p:spPr>
            <a:xfrm>
              <a:off x="0" y="0"/>
              <a:ext cx="2147483646" cy="214748364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87" name="Shape 187"/>
            <p:cNvCxnSpPr/>
            <p:nvPr/>
          </p:nvCxnSpPr>
          <p:spPr>
            <a:xfrm>
              <a:off x="991146562" y="0"/>
              <a:ext cx="0" cy="2147483646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88" name="Shape 188"/>
            <p:cNvCxnSpPr/>
            <p:nvPr/>
          </p:nvCxnSpPr>
          <p:spPr>
            <a:xfrm>
              <a:off x="0" y="1156337747"/>
              <a:ext cx="2147483646" cy="0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89" name="Shape 189"/>
            <p:cNvSpPr txBox="1"/>
            <p:nvPr/>
          </p:nvSpPr>
          <p:spPr>
            <a:xfrm>
              <a:off x="1156337201" y="330382369"/>
              <a:ext cx="825955253" cy="9911462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</a:p>
          </p:txBody>
        </p:sp>
        <p:sp>
          <p:nvSpPr>
            <p:cNvPr id="190" name="Shape 190"/>
            <p:cNvSpPr txBox="1"/>
            <p:nvPr/>
          </p:nvSpPr>
          <p:spPr>
            <a:xfrm>
              <a:off x="0" y="330382369"/>
              <a:ext cx="825955253" cy="9911462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0" y="991146562"/>
              <a:ext cx="825955253" cy="9911462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</a:p>
          </p:txBody>
        </p:sp>
        <p:sp>
          <p:nvSpPr>
            <p:cNvPr id="192" name="Shape 192"/>
            <p:cNvSpPr txBox="1"/>
            <p:nvPr/>
          </p:nvSpPr>
          <p:spPr>
            <a:xfrm>
              <a:off x="1156337201" y="991146562"/>
              <a:ext cx="825955253" cy="9911462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</a:p>
          </p:txBody>
        </p:sp>
      </p:grpSp>
      <p:grpSp>
        <p:nvGrpSpPr>
          <p:cNvPr id="193" name="Shape 193"/>
          <p:cNvGrpSpPr/>
          <p:nvPr/>
        </p:nvGrpSpPr>
        <p:grpSpPr>
          <a:xfrm>
            <a:off x="914400" y="3733800"/>
            <a:ext cx="914400" cy="914400"/>
            <a:chOff x="0" y="0"/>
            <a:chExt cx="2147483647" cy="2147483647"/>
          </a:xfrm>
        </p:grpSpPr>
        <p:sp>
          <p:nvSpPr>
            <p:cNvPr id="194" name="Shape 194"/>
            <p:cNvSpPr/>
            <p:nvPr/>
          </p:nvSpPr>
          <p:spPr>
            <a:xfrm>
              <a:off x="0" y="0"/>
              <a:ext cx="2147483647" cy="2147483647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95" name="Shape 195"/>
            <p:cNvCxnSpPr/>
            <p:nvPr/>
          </p:nvCxnSpPr>
          <p:spPr>
            <a:xfrm>
              <a:off x="1073741538" y="0"/>
              <a:ext cx="0" cy="1073741822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96" name="Shape 196"/>
            <p:cNvCxnSpPr/>
            <p:nvPr/>
          </p:nvCxnSpPr>
          <p:spPr>
            <a:xfrm>
              <a:off x="1073741538" y="1073741538"/>
              <a:ext cx="894784875" cy="715827858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97" name="Shape 197"/>
            <p:cNvCxnSpPr/>
            <p:nvPr/>
          </p:nvCxnSpPr>
          <p:spPr>
            <a:xfrm flipH="1">
              <a:off x="178956661" y="1073741538"/>
              <a:ext cx="894784875" cy="715827858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98" name="Shape 198"/>
            <p:cNvSpPr txBox="1"/>
            <p:nvPr/>
          </p:nvSpPr>
          <p:spPr>
            <a:xfrm>
              <a:off x="0" y="357913648"/>
              <a:ext cx="894784875" cy="107374182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</a:p>
          </p:txBody>
        </p:sp>
        <p:sp>
          <p:nvSpPr>
            <p:cNvPr id="199" name="Shape 199"/>
            <p:cNvSpPr txBox="1"/>
            <p:nvPr/>
          </p:nvSpPr>
          <p:spPr>
            <a:xfrm>
              <a:off x="1252698659" y="357913648"/>
              <a:ext cx="715827858" cy="107374182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</a:p>
          </p:txBody>
        </p:sp>
        <p:sp>
          <p:nvSpPr>
            <p:cNvPr id="200" name="Shape 200"/>
            <p:cNvSpPr txBox="1"/>
            <p:nvPr/>
          </p:nvSpPr>
          <p:spPr>
            <a:xfrm>
              <a:off x="715827889" y="1073741538"/>
              <a:ext cx="715827858" cy="107374182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</a:p>
          </p:txBody>
        </p:sp>
      </p:grpSp>
      <p:grpSp>
        <p:nvGrpSpPr>
          <p:cNvPr id="201" name="Shape 201"/>
          <p:cNvGrpSpPr/>
          <p:nvPr/>
        </p:nvGrpSpPr>
        <p:grpSpPr>
          <a:xfrm>
            <a:off x="914399" y="5410200"/>
            <a:ext cx="914400" cy="914400"/>
            <a:chOff x="0" y="0"/>
            <a:chExt cx="2147483647" cy="2147483647"/>
          </a:xfrm>
        </p:grpSpPr>
        <p:sp>
          <p:nvSpPr>
            <p:cNvPr id="202" name="Shape 202"/>
            <p:cNvSpPr/>
            <p:nvPr/>
          </p:nvSpPr>
          <p:spPr>
            <a:xfrm>
              <a:off x="285" y="0"/>
              <a:ext cx="2147483361" cy="2147483167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3" name="Shape 203"/>
            <p:cNvCxnSpPr/>
            <p:nvPr/>
          </p:nvCxnSpPr>
          <p:spPr>
            <a:xfrm>
              <a:off x="1073741681" y="1252698971"/>
              <a:ext cx="0" cy="894784675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4" name="Shape 204"/>
            <p:cNvCxnSpPr/>
            <p:nvPr/>
          </p:nvCxnSpPr>
          <p:spPr>
            <a:xfrm rot="10800000" flipH="1">
              <a:off x="1073741681" y="536871270"/>
              <a:ext cx="1073741680" cy="715827698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5" name="Shape 205"/>
            <p:cNvCxnSpPr/>
            <p:nvPr/>
          </p:nvCxnSpPr>
          <p:spPr>
            <a:xfrm rot="10800000">
              <a:off x="0" y="536871270"/>
              <a:ext cx="1073741680" cy="715827698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06" name="Shape 206"/>
            <p:cNvSpPr txBox="1"/>
            <p:nvPr/>
          </p:nvSpPr>
          <p:spPr>
            <a:xfrm>
              <a:off x="715828080" y="0"/>
              <a:ext cx="1252698671" cy="107374158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</a:p>
          </p:txBody>
        </p:sp>
        <p:sp>
          <p:nvSpPr>
            <p:cNvPr id="207" name="Shape 207"/>
            <p:cNvSpPr txBox="1"/>
            <p:nvPr/>
          </p:nvSpPr>
          <p:spPr>
            <a:xfrm>
              <a:off x="178957382" y="894784810"/>
              <a:ext cx="1073741680" cy="107374158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1252698778" y="894784810"/>
              <a:ext cx="894784756" cy="107374158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</a:p>
          </p:txBody>
        </p:sp>
      </p:grpSp>
      <p:sp>
        <p:nvSpPr>
          <p:cNvPr id="209" name="Shape 209"/>
          <p:cNvSpPr txBox="1"/>
          <p:nvPr/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none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TRY THESE: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8485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40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 WORD PROBLEM: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Lawrence is the captain of his track team.  The team is deciding on a color and all eight members wrote their choice down on equal size cards.  If Lawrence picks one card at random, what is the probability that he will pick blue?</a:t>
            </a:r>
          </a:p>
          <a:p>
            <a:pPr marL="273050" marR="0" lvl="0" indent="-16637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05600" y="4724400"/>
            <a:ext cx="2133599" cy="1751012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990600" y="5638800"/>
            <a:ext cx="1143000" cy="3810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yellow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990600" y="6248400"/>
            <a:ext cx="1143000" cy="3810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990600" y="5029200"/>
            <a:ext cx="1143000" cy="3810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blue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5181600" y="4953000"/>
            <a:ext cx="1219199" cy="4572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blue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2971800" y="6019800"/>
            <a:ext cx="1143000" cy="3810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blue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2971800" y="5486400"/>
            <a:ext cx="1143000" cy="3810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green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5181600" y="5562600"/>
            <a:ext cx="1143000" cy="3810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181600" y="6172200"/>
            <a:ext cx="1143000" cy="3810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740080" y="3511551"/>
            <a:ext cx="6400800" cy="9016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lvl="0" indent="-273050">
              <a:spcBef>
                <a:spcPts val="600"/>
              </a:spcBef>
              <a:buClr>
                <a:schemeClr val="dk1"/>
              </a:buClr>
              <a:buSzPct val="25000"/>
            </a:pPr>
            <a:r>
              <a:rPr lang="en-US" sz="28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Number of blues = 3</a:t>
            </a:r>
          </a:p>
          <a:p>
            <a:pPr marL="273050" lvl="0" indent="-273050">
              <a:spcBef>
                <a:spcPts val="600"/>
              </a:spcBef>
              <a:buClr>
                <a:schemeClr val="dk1"/>
              </a:buClr>
              <a:buSzPct val="25000"/>
            </a:pPr>
            <a:r>
              <a:rPr lang="en-US" sz="28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Total cards = 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3/8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0.375 or 37.5%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Donald is rolling a number cube labeled 1 to 6.  What is the probability of the following?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09600" marR="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a.)  an odd number</a:t>
            </a:r>
          </a:p>
          <a:p>
            <a:pPr marL="1524000" marR="0" lvl="3" indent="-609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 odd numbers – 1, 3, 5</a:t>
            </a:r>
          </a:p>
          <a:p>
            <a:pPr marL="1524000" marR="0" lvl="3" indent="-609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 total numbers – 1, 2, 3, 4, 5, 6</a:t>
            </a:r>
          </a:p>
          <a:p>
            <a:pPr marL="1524000" marR="0" lvl="3" indent="-609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1524000" marR="0" lvl="3" indent="-609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b.)  a number greater than 5 </a:t>
            </a:r>
          </a:p>
          <a:p>
            <a:pPr marL="1524000" marR="0" lvl="3" indent="-609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 numbers greater – 6</a:t>
            </a:r>
          </a:p>
          <a:p>
            <a:pPr marL="1524000" marR="0" lvl="3" indent="-609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 total numbers – 1, 2, 3, 4, 5, 6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40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LET’S WORK THESE TOGETHER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6096000" y="3276600"/>
            <a:ext cx="281940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3/6 = ½ = 0.5 = 50%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5867400" y="4876800"/>
            <a:ext cx="281940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1/6 = 0.166 = 16.6%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0"/>
      <p:bldP spid="2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/>
        </p:nvSpPr>
        <p:spPr>
          <a:xfrm>
            <a:off x="2362200" y="1981200"/>
            <a:ext cx="5105399" cy="830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What is the probability of spinning a number greater than 1?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3657600" y="2133600"/>
            <a:ext cx="502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Shape 240"/>
          <p:cNvSpPr txBox="1"/>
          <p:nvPr/>
        </p:nvSpPr>
        <p:spPr>
          <a:xfrm>
            <a:off x="3429000" y="3886200"/>
            <a:ext cx="4648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1752600" y="3429000"/>
            <a:ext cx="5562600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 startAt="2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probability that a spinner with five congruent sections numbered 1-5 will stop on an even number?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2362200" y="5181600"/>
            <a:ext cx="5333999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What is the probability of rolling a multiple of 2 with one toss of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dice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43" name="Shape 243"/>
          <p:cNvCxnSpPr/>
          <p:nvPr/>
        </p:nvCxnSpPr>
        <p:spPr>
          <a:xfrm>
            <a:off x="2514600" y="4343400"/>
            <a:ext cx="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4" name="Shape 244"/>
          <p:cNvCxnSpPr/>
          <p:nvPr/>
        </p:nvCxnSpPr>
        <p:spPr>
          <a:xfrm>
            <a:off x="1676400" y="5486400"/>
            <a:ext cx="0" cy="914400"/>
          </a:xfrm>
          <a:prstGeom prst="straightConnector1">
            <a:avLst/>
          </a:prstGeom>
          <a:noFill/>
          <a:ln w="12700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5" name="Shape 245"/>
          <p:cNvSpPr txBox="1"/>
          <p:nvPr/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none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TRY THESE:</a:t>
            </a:r>
          </a:p>
        </p:txBody>
      </p:sp>
      <p:grpSp>
        <p:nvGrpSpPr>
          <p:cNvPr id="246" name="Shape 246"/>
          <p:cNvGrpSpPr/>
          <p:nvPr/>
        </p:nvGrpSpPr>
        <p:grpSpPr>
          <a:xfrm>
            <a:off x="914399" y="1981199"/>
            <a:ext cx="990600" cy="990600"/>
            <a:chOff x="0" y="0"/>
            <a:chExt cx="2147483646" cy="2147483646"/>
          </a:xfrm>
        </p:grpSpPr>
        <p:sp>
          <p:nvSpPr>
            <p:cNvPr id="247" name="Shape 247"/>
            <p:cNvSpPr/>
            <p:nvPr/>
          </p:nvSpPr>
          <p:spPr>
            <a:xfrm>
              <a:off x="0" y="0"/>
              <a:ext cx="2147483646" cy="214748364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48" name="Shape 248"/>
            <p:cNvCxnSpPr/>
            <p:nvPr/>
          </p:nvCxnSpPr>
          <p:spPr>
            <a:xfrm>
              <a:off x="991146562" y="0"/>
              <a:ext cx="0" cy="2147483646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9" name="Shape 249"/>
            <p:cNvCxnSpPr/>
            <p:nvPr/>
          </p:nvCxnSpPr>
          <p:spPr>
            <a:xfrm>
              <a:off x="0" y="1156337747"/>
              <a:ext cx="2147483646" cy="0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50" name="Shape 250"/>
            <p:cNvSpPr txBox="1"/>
            <p:nvPr/>
          </p:nvSpPr>
          <p:spPr>
            <a:xfrm>
              <a:off x="1156337201" y="330382369"/>
              <a:ext cx="825955253" cy="9911462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</a:p>
          </p:txBody>
        </p:sp>
        <p:sp>
          <p:nvSpPr>
            <p:cNvPr id="251" name="Shape 251"/>
            <p:cNvSpPr txBox="1"/>
            <p:nvPr/>
          </p:nvSpPr>
          <p:spPr>
            <a:xfrm>
              <a:off x="0" y="330382369"/>
              <a:ext cx="825955253" cy="100082579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</a:p>
          </p:txBody>
        </p:sp>
        <p:sp>
          <p:nvSpPr>
            <p:cNvPr id="252" name="Shape 252"/>
            <p:cNvSpPr txBox="1"/>
            <p:nvPr/>
          </p:nvSpPr>
          <p:spPr>
            <a:xfrm>
              <a:off x="0" y="991146562"/>
              <a:ext cx="825955253" cy="9911462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</a:p>
          </p:txBody>
        </p:sp>
        <p:sp>
          <p:nvSpPr>
            <p:cNvPr id="253" name="Shape 253"/>
            <p:cNvSpPr txBox="1"/>
            <p:nvPr/>
          </p:nvSpPr>
          <p:spPr>
            <a:xfrm>
              <a:off x="1156337201" y="991146562"/>
              <a:ext cx="825955253" cy="9911462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</a:p>
          </p:txBody>
        </p:sp>
      </p:grpSp>
      <p:grpSp>
        <p:nvGrpSpPr>
          <p:cNvPr id="254" name="Shape 254"/>
          <p:cNvGrpSpPr/>
          <p:nvPr/>
        </p:nvGrpSpPr>
        <p:grpSpPr>
          <a:xfrm>
            <a:off x="609600" y="5105400"/>
            <a:ext cx="1214437" cy="1214437"/>
            <a:chOff x="0" y="0"/>
            <a:chExt cx="2147483647" cy="2147483647"/>
          </a:xfrm>
        </p:grpSpPr>
        <p:sp>
          <p:nvSpPr>
            <p:cNvPr id="255" name="Shape 255"/>
            <p:cNvSpPr/>
            <p:nvPr/>
          </p:nvSpPr>
          <p:spPr>
            <a:xfrm>
              <a:off x="0" y="0"/>
              <a:ext cx="2147483647" cy="2147483647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6" name="Shape 256"/>
            <p:cNvSpPr/>
            <p:nvPr/>
          </p:nvSpPr>
          <p:spPr>
            <a:xfrm>
              <a:off x="269488021" y="673719273"/>
              <a:ext cx="404232027" cy="404232027"/>
            </a:xfrm>
            <a:prstGeom prst="flowChartConnector">
              <a:avLst/>
            </a:prstGeom>
            <a:solidFill>
              <a:schemeClr val="lt2"/>
            </a:solidFill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7" name="Shape 257"/>
            <p:cNvSpPr/>
            <p:nvPr/>
          </p:nvSpPr>
          <p:spPr>
            <a:xfrm>
              <a:off x="1751672248" y="943207516"/>
              <a:ext cx="269488008" cy="404232027"/>
            </a:xfrm>
            <a:prstGeom prst="flowChartConnector">
              <a:avLst/>
            </a:prstGeom>
            <a:solidFill>
              <a:schemeClr val="lt2"/>
            </a:solidFill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8" name="Shape 258"/>
            <p:cNvSpPr/>
            <p:nvPr/>
          </p:nvSpPr>
          <p:spPr>
            <a:xfrm>
              <a:off x="1077952084" y="673719273"/>
              <a:ext cx="404232027" cy="404232027"/>
            </a:xfrm>
            <a:prstGeom prst="flowChartConnector">
              <a:avLst/>
            </a:prstGeom>
            <a:solidFill>
              <a:schemeClr val="lt2"/>
            </a:solidFill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9" name="Shape 259"/>
            <p:cNvSpPr/>
            <p:nvPr/>
          </p:nvSpPr>
          <p:spPr>
            <a:xfrm>
              <a:off x="269488021" y="1482184004"/>
              <a:ext cx="404232027" cy="404232027"/>
            </a:xfrm>
            <a:prstGeom prst="flowChartConnector">
              <a:avLst/>
            </a:prstGeom>
            <a:solidFill>
              <a:schemeClr val="lt2"/>
            </a:solidFill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0" name="Shape 260"/>
            <p:cNvSpPr/>
            <p:nvPr/>
          </p:nvSpPr>
          <p:spPr>
            <a:xfrm>
              <a:off x="1077952084" y="1482184004"/>
              <a:ext cx="404232027" cy="404232027"/>
            </a:xfrm>
            <a:prstGeom prst="flowChartConnector">
              <a:avLst/>
            </a:prstGeom>
            <a:solidFill>
              <a:schemeClr val="lt2"/>
            </a:solidFill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1" name="Shape 261"/>
            <p:cNvSpPr/>
            <p:nvPr/>
          </p:nvSpPr>
          <p:spPr>
            <a:xfrm>
              <a:off x="673720164" y="134743676"/>
              <a:ext cx="269488008" cy="269488008"/>
            </a:xfrm>
            <a:prstGeom prst="flowChartConnector">
              <a:avLst/>
            </a:prstGeom>
            <a:solidFill>
              <a:schemeClr val="lt2"/>
            </a:solidFill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2" name="Shape 262"/>
            <p:cNvSpPr/>
            <p:nvPr/>
          </p:nvSpPr>
          <p:spPr>
            <a:xfrm>
              <a:off x="1212696206" y="134743676"/>
              <a:ext cx="269488008" cy="269488008"/>
            </a:xfrm>
            <a:prstGeom prst="flowChartConnector">
              <a:avLst/>
            </a:prstGeom>
            <a:solidFill>
              <a:schemeClr val="lt2"/>
            </a:solidFill>
            <a:ln w="12700" cap="flat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370" y="0"/>
            <a:ext cx="5980509" cy="1235869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Tuesday, August 25, 2015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56046" y="252413"/>
            <a:ext cx="8133159" cy="3750469"/>
          </a:xfrm>
        </p:spPr>
        <p:txBody>
          <a:bodyPr/>
          <a:lstStyle/>
          <a:p>
            <a:pPr marL="60722" indent="0" algn="ctr">
              <a:buNone/>
            </a:pPr>
            <a:r>
              <a:rPr lang="en-US" sz="2550" b="1" dirty="0"/>
              <a:t>DO NOW</a:t>
            </a:r>
          </a:p>
          <a:p>
            <a:pPr marL="60722" indent="0" algn="ctr">
              <a:buNone/>
            </a:pPr>
            <a:r>
              <a:rPr lang="en-US" sz="2550" dirty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2355" y="937137"/>
            <a:ext cx="8843963" cy="379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0488" indent="-90488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722" indent="0" algn="ctr">
              <a:buNone/>
              <a:defRPr/>
            </a:pPr>
            <a:r>
              <a:rPr lang="en-US" sz="2400" dirty="0" smtClean="0"/>
              <a:t>ANSWERS</a:t>
            </a:r>
            <a:endParaRPr lang="en-US" sz="2400" dirty="0"/>
          </a:p>
          <a:p>
            <a:pPr>
              <a:defRPr/>
            </a:pPr>
            <a:r>
              <a:rPr lang="en-US" sz="1800" dirty="0"/>
              <a:t>Imagine that you have boarded an airplane. The rows are numbered from 1 to 30, and there are six seats per row, three on each side of the isle. Seats in each row are labeled A through F. Using that information, work together with your group to solve the problems listed below.</a:t>
            </a:r>
          </a:p>
          <a:p>
            <a:pPr lvl="8">
              <a:defRPr/>
            </a:pPr>
            <a:r>
              <a:rPr lang="en-US" sz="2000" dirty="0"/>
              <a:t>1. How many seats are in the airplane? </a:t>
            </a:r>
            <a:r>
              <a:rPr lang="en-US" sz="2000" dirty="0" smtClean="0">
                <a:solidFill>
                  <a:srgbClr val="FF0000"/>
                </a:solidFill>
              </a:rPr>
              <a:t>180</a:t>
            </a:r>
            <a:endParaRPr lang="en-US" sz="2000" dirty="0">
              <a:solidFill>
                <a:srgbClr val="FF0000"/>
              </a:solidFill>
            </a:endParaRPr>
          </a:p>
          <a:p>
            <a:pPr lvl="8">
              <a:defRPr/>
            </a:pPr>
            <a:r>
              <a:rPr lang="en-US" sz="2000" dirty="0" smtClean="0"/>
              <a:t>2. </a:t>
            </a:r>
            <a:r>
              <a:rPr lang="en-US" sz="2000" dirty="0"/>
              <a:t>What are your chances of sitting in row number 7? </a:t>
            </a:r>
            <a:r>
              <a:rPr lang="en-US" sz="2000" dirty="0" smtClean="0">
                <a:solidFill>
                  <a:srgbClr val="FF0000"/>
                </a:solidFill>
              </a:rPr>
              <a:t>1/30</a:t>
            </a:r>
            <a:endParaRPr lang="en-US" sz="2000" dirty="0">
              <a:solidFill>
                <a:srgbClr val="FF0000"/>
              </a:solidFill>
            </a:endParaRPr>
          </a:p>
          <a:p>
            <a:pPr lvl="8">
              <a:defRPr/>
            </a:pPr>
            <a:r>
              <a:rPr lang="en-US" sz="2000" dirty="0"/>
              <a:t>3. What are your chances of sitting in a window seat? </a:t>
            </a:r>
            <a:r>
              <a:rPr lang="en-US" sz="2000" dirty="0" smtClean="0">
                <a:solidFill>
                  <a:srgbClr val="FF0000"/>
                </a:solidFill>
              </a:rPr>
              <a:t>1/3</a:t>
            </a:r>
            <a:endParaRPr lang="en-US" sz="2000" dirty="0">
              <a:solidFill>
                <a:srgbClr val="FF0000"/>
              </a:solidFill>
            </a:endParaRPr>
          </a:p>
          <a:p>
            <a:pPr lvl="8">
              <a:defRPr/>
            </a:pPr>
            <a:r>
              <a:rPr lang="en-US" sz="2000" dirty="0"/>
              <a:t>4. </a:t>
            </a:r>
            <a:r>
              <a:rPr lang="en-US" sz="2000" dirty="0" smtClean="0"/>
              <a:t>What </a:t>
            </a:r>
            <a:r>
              <a:rPr lang="en-US" sz="2000" dirty="0"/>
              <a:t>are your chances of sitting in an "A" seat? </a:t>
            </a:r>
            <a:r>
              <a:rPr lang="en-US" sz="2000" dirty="0" smtClean="0">
                <a:solidFill>
                  <a:srgbClr val="FF0000"/>
                </a:solidFill>
              </a:rPr>
              <a:t>1/6</a:t>
            </a:r>
            <a:endParaRPr lang="en-US" sz="2000" dirty="0">
              <a:solidFill>
                <a:srgbClr val="FF0000"/>
              </a:solidFill>
            </a:endParaRPr>
          </a:p>
          <a:p>
            <a:pPr lvl="8">
              <a:defRPr/>
            </a:pPr>
            <a:r>
              <a:rPr lang="en-US" sz="2000" dirty="0"/>
              <a:t>5. What are your chances of sitting in an even-numbered row? </a:t>
            </a:r>
            <a:r>
              <a:rPr lang="en-US" sz="2000" dirty="0" smtClean="0">
                <a:solidFill>
                  <a:srgbClr val="FF0000"/>
                </a:solidFill>
              </a:rPr>
              <a:t>1/2</a:t>
            </a:r>
            <a:endParaRPr lang="en-US" sz="2000" dirty="0">
              <a:solidFill>
                <a:srgbClr val="FF0000"/>
              </a:solidFill>
            </a:endParaRPr>
          </a:p>
          <a:p>
            <a:pPr marL="60722" indent="0" algn="ctr">
              <a:buNone/>
              <a:defRPr/>
            </a:pPr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val="388780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133600" y="1219200"/>
            <a:ext cx="6172199" cy="1893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2286000" y="5003800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1" i="0" u="none" strike="noStrike" cap="none" baseline="0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1" i="0" u="none" strike="noStrike" cap="none" baseline="0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00" b="1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</a:t>
            </a:r>
          </a:p>
        </p:txBody>
      </p:sp>
      <p:pic>
        <p:nvPicPr>
          <p:cNvPr id="35" name="Shape 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0600" y="3962400"/>
            <a:ext cx="3681411" cy="190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467600" cy="44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 is a measure of how likely an event is to occur.</a:t>
            </a:r>
          </a:p>
          <a:p>
            <a:pPr marL="273050" marR="0" lvl="0" indent="-14859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For example – 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Today there is a 60% chance of rain.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odds of winning the lottery are a million to one.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 are some examples you can think of?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0" y="228600"/>
            <a:ext cx="1904999" cy="172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467600" cy="4721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Probabilities are written as: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39762" marR="0" lvl="1" indent="-284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Fractions from 0 to 1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39762" marR="0" lvl="1" indent="-284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Decimals from 0 to 1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Libre Baskerville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39762" marR="0" lvl="1" indent="-284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Percents from 0% to 100%</a:t>
            </a: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77000" y="304800"/>
            <a:ext cx="1904999" cy="172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7467600" cy="434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an event is certain to happen, then the probability of the event is 1 or 100%.</a:t>
            </a:r>
          </a:p>
          <a:p>
            <a:pPr marL="273050" marR="0" lvl="0" indent="-14859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an event will NEVER happen, then the probability of the event is 0 or 0%.</a:t>
            </a:r>
          </a:p>
          <a:p>
            <a:pPr marL="273050" marR="0" lvl="0" indent="-14859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an event is just as likely to happen as to not happen, then the probability of the event is ½, 0.5 or 50%.</a:t>
            </a: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228600"/>
            <a:ext cx="1904999" cy="172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  <p:grpSp>
        <p:nvGrpSpPr>
          <p:cNvPr id="80" name="Shape 80"/>
          <p:cNvGrpSpPr/>
          <p:nvPr/>
        </p:nvGrpSpPr>
        <p:grpSpPr>
          <a:xfrm>
            <a:off x="0" y="2286000"/>
            <a:ext cx="9144000" cy="2592387"/>
            <a:chOff x="0" y="0"/>
            <a:chExt cx="2147483646" cy="2147483647"/>
          </a:xfrm>
        </p:grpSpPr>
        <p:sp>
          <p:nvSpPr>
            <p:cNvPr id="81" name="Shape 81"/>
            <p:cNvSpPr txBox="1"/>
            <p:nvPr/>
          </p:nvSpPr>
          <p:spPr>
            <a:xfrm>
              <a:off x="0" y="0"/>
              <a:ext cx="2147483646" cy="33142566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Verdana"/>
                <a:buNone/>
              </a:pPr>
              <a:r>
                <a:rPr lang="en-US" sz="2000" b="1" i="0" u="none" strike="noStrike" cap="none" baseline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Impossible      Unlikely    Equal Chances     Likely         Certain</a:t>
              </a:r>
            </a:p>
          </p:txBody>
        </p:sp>
        <p:cxnSp>
          <p:nvCxnSpPr>
            <p:cNvPr id="82" name="Shape 82"/>
            <p:cNvCxnSpPr/>
            <p:nvPr/>
          </p:nvCxnSpPr>
          <p:spPr>
            <a:xfrm>
              <a:off x="196852423" y="631192440"/>
              <a:ext cx="1782411396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3" name="Shape 83"/>
            <p:cNvCxnSpPr/>
            <p:nvPr/>
          </p:nvCxnSpPr>
          <p:spPr>
            <a:xfrm>
              <a:off x="196852659" y="504953869"/>
              <a:ext cx="0" cy="126238461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4" name="Shape 84"/>
            <p:cNvCxnSpPr/>
            <p:nvPr/>
          </p:nvCxnSpPr>
          <p:spPr>
            <a:xfrm>
              <a:off x="1073741721" y="504953869"/>
              <a:ext cx="0" cy="126238461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85" name="Shape 85"/>
            <p:cNvSpPr txBox="1"/>
            <p:nvPr/>
          </p:nvSpPr>
          <p:spPr>
            <a:xfrm>
              <a:off x="143165570" y="694311517"/>
              <a:ext cx="2004318041" cy="14531721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Verdana"/>
                <a:buNone/>
              </a:pPr>
              <a:r>
                <a:rPr lang="en-US" sz="2400" b="1" i="0" u="none" strike="noStrike" cap="none" baseline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0	 	   	        0.5    			           1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Verdana"/>
                <a:buNone/>
              </a:pPr>
              <a:r>
                <a:rPr lang="en-US" sz="2400" b="1" i="0" u="none" strike="noStrike" cap="none" baseline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0%		                50%	        	                 100%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Verdana"/>
                <a:buNone/>
              </a:pPr>
              <a:r>
                <a:rPr lang="en-US" sz="2400" b="1" i="0" u="none" strike="noStrike" cap="none" baseline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				</a:t>
              </a:r>
              <a:r>
                <a:rPr lang="en-US" sz="3200" b="1" i="0" u="none" strike="noStrike" cap="none" baseline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½</a:t>
              </a:r>
              <a:r>
                <a:rPr lang="en-US" sz="2400" b="1" i="0" u="none" strike="noStrike" cap="none" baseline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	</a:t>
              </a:r>
            </a:p>
          </p:txBody>
        </p:sp>
        <p:cxnSp>
          <p:nvCxnSpPr>
            <p:cNvPr id="86" name="Shape 86"/>
            <p:cNvCxnSpPr/>
            <p:nvPr/>
          </p:nvCxnSpPr>
          <p:spPr>
            <a:xfrm>
              <a:off x="1968526567" y="504953869"/>
              <a:ext cx="0" cy="126238461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7" name="Shape 87"/>
            <p:cNvCxnSpPr/>
            <p:nvPr/>
          </p:nvCxnSpPr>
          <p:spPr>
            <a:xfrm>
              <a:off x="662140779" y="568073155"/>
              <a:ext cx="0" cy="126238461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8" name="Shape 88"/>
            <p:cNvCxnSpPr/>
            <p:nvPr/>
          </p:nvCxnSpPr>
          <p:spPr>
            <a:xfrm>
              <a:off x="1521134203" y="568073155"/>
              <a:ext cx="0" cy="126238461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467600" cy="44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When a meteorologist states that the chance of rain is 50%, the meteorologist is saying that it is equally likely to rain or not to rain.  </a:t>
            </a:r>
          </a:p>
          <a:p>
            <a:pPr marL="273050" marR="0" lvl="0" indent="-16637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the chance of rain rises to 80%, it is more likely to rain.  </a:t>
            </a:r>
          </a:p>
          <a:p>
            <a:pPr marL="273050" marR="0" lvl="0" indent="-16637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the chance drops to 20%, then it may rain, but it probably will not rain.</a:t>
            </a:r>
          </a:p>
        </p:txBody>
      </p:sp>
      <p:pic>
        <p:nvPicPr>
          <p:cNvPr id="94" name="Shape 94"/>
          <p:cNvPicPr preferRelativeResize="0"/>
          <p:nvPr/>
        </p:nvPicPr>
        <p:blipFill/>
        <p:spPr>
          <a:xfrm>
            <a:off x="5715000" y="228600"/>
            <a:ext cx="2057400" cy="185578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609600" y="4270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none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C01"/>
              </a:buClr>
              <a:buSzPct val="25000"/>
              <a:buFont typeface="Libre Baskerville"/>
              <a:buNone/>
            </a:pPr>
            <a:r>
              <a:rPr lang="en-US" sz="5400" b="1" i="0" u="none" strike="noStrike" cap="small" baseline="0">
                <a:solidFill>
                  <a:srgbClr val="E75C0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PROBABILITY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7467600" cy="434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 are some events that will never happen and have a probability of 0%?</a:t>
            </a:r>
          </a:p>
          <a:p>
            <a:pPr marL="273050" marR="0" lvl="0" indent="-14859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 are some events that are certain to happen and have a probability of 100%?</a:t>
            </a:r>
          </a:p>
          <a:p>
            <a:pPr marL="273050" marR="0" lvl="0" indent="-14859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 are some events that have equal chances of happening and have a probability of 50%?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228600"/>
            <a:ext cx="1904999" cy="172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711</Words>
  <Application>Microsoft Office PowerPoint</Application>
  <PresentationFormat>On-screen Show (4:3)</PresentationFormat>
  <Paragraphs>141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Calibri</vt:lpstr>
      <vt:lpstr>Libre Baskerville</vt:lpstr>
      <vt:lpstr>Noto Symbol</vt:lpstr>
      <vt:lpstr>Times New Roman</vt:lpstr>
      <vt:lpstr>Verdana</vt:lpstr>
      <vt:lpstr>1_Oriel</vt:lpstr>
      <vt:lpstr>2_Oriel</vt:lpstr>
      <vt:lpstr>Oriel</vt:lpstr>
      <vt:lpstr>3_Oriel</vt:lpstr>
      <vt:lpstr>4_Oriel</vt:lpstr>
      <vt:lpstr>5_Oriel</vt:lpstr>
      <vt:lpstr>6_Oriel</vt:lpstr>
      <vt:lpstr>Tuesday, August 25, 2015  </vt:lpstr>
      <vt:lpstr>Tuesday, August 25, 2015  </vt:lpstr>
      <vt:lpstr>PROBABILITY</vt:lpstr>
      <vt:lpstr>PROBABILITY</vt:lpstr>
      <vt:lpstr>PROBABILITY</vt:lpstr>
      <vt:lpstr>PROBABILITY</vt:lpstr>
      <vt:lpstr>PROBABILITY</vt:lpstr>
      <vt:lpstr>PowerPoint Presentation</vt:lpstr>
      <vt:lpstr>PROBABILITY</vt:lpstr>
      <vt:lpstr>PROBABILITY</vt:lpstr>
      <vt:lpstr>PROBABILITY</vt:lpstr>
      <vt:lpstr>PROBABILITY</vt:lpstr>
      <vt:lpstr>PROBABILITY</vt:lpstr>
      <vt:lpstr>PowerPoint Presentation</vt:lpstr>
      <vt:lpstr>PROBABILITY WORD PROBLEM:</vt:lpstr>
      <vt:lpstr>LET’S WORK THESE TOGETHER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</dc:title>
  <cp:lastModifiedBy>Garlock, Jenna A.</cp:lastModifiedBy>
  <cp:revision>4</cp:revision>
  <dcterms:modified xsi:type="dcterms:W3CDTF">2015-08-25T11:41:22Z</dcterms:modified>
</cp:coreProperties>
</file>